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6" r:id="rId12"/>
    <p:sldId id="294" r:id="rId13"/>
    <p:sldId id="295" r:id="rId14"/>
    <p:sldId id="297" r:id="rId15"/>
    <p:sldId id="298" r:id="rId16"/>
    <p:sldId id="304" r:id="rId17"/>
    <p:sldId id="299" r:id="rId18"/>
    <p:sldId id="300" r:id="rId19"/>
    <p:sldId id="301" r:id="rId20"/>
    <p:sldId id="302" r:id="rId21"/>
    <p:sldId id="303" r:id="rId22"/>
    <p:sldId id="28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9"/>
    <p:restoredTop sz="92643"/>
  </p:normalViewPr>
  <p:slideViewPr>
    <p:cSldViewPr snapToGrid="0" snapToObjects="1">
      <p:cViewPr varScale="1">
        <p:scale>
          <a:sx n="124" d="100"/>
          <a:sy n="124" d="100"/>
        </p:scale>
        <p:origin x="153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950C4-24C5-BE43-BB01-DFD7BDAB313A}" type="datetimeFigureOut">
              <a:rPr lang="en-US" smtClean="0"/>
              <a:t>4/4/19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03D39-E325-5342-9930-C2DB8C757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5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endParaRPr lang="en-US" altLang="en-US" sz="1100" dirty="0"/>
          </a:p>
          <a:p>
            <a:pPr>
              <a:lnSpc>
                <a:spcPct val="90000"/>
              </a:lnSpc>
            </a:pPr>
            <a:endParaRPr lang="en-US" altLang="en-US" sz="1100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85C253-AF1C-41D2-B7F3-57626D32D578}" type="slidenum">
              <a:rPr lang="en-US" altLang="en-US" smtClean="0"/>
              <a:pPr eaLnBrk="1" hangingPunct="1"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EFC59D6-1696-7449-91FE-9E1AE4FEC42F}" type="datetimeFigureOut">
              <a:rPr lang="en-US" smtClean="0"/>
              <a:t>4/4/19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A289CFA-09AA-E24E-9FF1-1DAED68D6B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429" y="1469571"/>
            <a:ext cx="6168571" cy="2492829"/>
          </a:xfrm>
        </p:spPr>
        <p:txBody>
          <a:bodyPr/>
          <a:lstStyle/>
          <a:p>
            <a:r>
              <a:rPr lang="en-US" dirty="0"/>
              <a:t>Transaction Exposure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4529666"/>
            <a:ext cx="6762749" cy="1189815"/>
          </a:xfrm>
        </p:spPr>
        <p:txBody>
          <a:bodyPr/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44671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market hedging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Suppose that the U.S. interest rate is 6.1%.  The U.K. interest rate is 9%.  The spot $/£ = 1.50.</a:t>
            </a:r>
          </a:p>
          <a:p>
            <a:r>
              <a:rPr lang="en-US" dirty="0"/>
              <a:t>Boeing can hedge its FX risk through the following money market hedging procedure:</a:t>
            </a:r>
          </a:p>
          <a:p>
            <a:r>
              <a:rPr lang="en-US" dirty="0"/>
              <a:t>(1) Borrow £9.174 million (i.e., creating payables) for 1 year @ 9% so that the liability will be £10 million (9.174 = 10/1.09) in 1 year.</a:t>
            </a:r>
          </a:p>
          <a:p>
            <a:r>
              <a:rPr lang="en-US" dirty="0"/>
              <a:t>This £10 million liability in 1 year will be paid off when the British Airways £10 million receivable is collected.</a:t>
            </a:r>
          </a:p>
          <a:p>
            <a:r>
              <a:rPr lang="en-US" dirty="0"/>
              <a:t>(2) Convert £9.174 million into $13.761 million (= 9.174 × 1.50) today and invest @ 6.1%.  This $ position will grow to </a:t>
            </a:r>
            <a:r>
              <a:rPr lang="en-US" dirty="0">
                <a:solidFill>
                  <a:srgbClr val="FF0000"/>
                </a:solidFill>
              </a:rPr>
              <a:t>$14.601 million </a:t>
            </a:r>
            <a:r>
              <a:rPr lang="en-US" dirty="0"/>
              <a:t>in 1 year.</a:t>
            </a:r>
          </a:p>
        </p:txBody>
      </p:sp>
    </p:spTree>
    <p:extLst>
      <p:ext uri="{BB962C8B-B14F-4D97-AF65-F5344CB8AC3E}">
        <p14:creationId xmlns:p14="http://schemas.microsoft.com/office/powerpoint/2010/main" val="2872129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vs. money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Recall that forward hedge gave Boeing </a:t>
            </a:r>
            <a:r>
              <a:rPr lang="en-US" dirty="0">
                <a:solidFill>
                  <a:srgbClr val="FF0000"/>
                </a:solidFill>
              </a:rPr>
              <a:t>$14.6 million </a:t>
            </a:r>
            <a:r>
              <a:rPr lang="en-US" dirty="0"/>
              <a:t>cash inflow in 1 year, where as money market hedge gave Boeing </a:t>
            </a:r>
            <a:r>
              <a:rPr lang="en-US" dirty="0">
                <a:solidFill>
                  <a:srgbClr val="FF0000"/>
                </a:solidFill>
              </a:rPr>
              <a:t>$14.601 million </a:t>
            </a:r>
            <a:r>
              <a:rPr lang="en-US" dirty="0"/>
              <a:t>in 1 year.</a:t>
            </a:r>
          </a:p>
          <a:p>
            <a:r>
              <a:rPr lang="en-US" dirty="0"/>
              <a:t>Note that these two numbers are almost identical, and this is quite typical because interest rate parity (the no-arbitrage relationship between forward market and money market) usually holds.</a:t>
            </a:r>
          </a:p>
          <a:p>
            <a:r>
              <a:rPr lang="en-US" dirty="0"/>
              <a:t>In this case, money market hedge is just slightly preferable to forward hedge.</a:t>
            </a:r>
          </a:p>
          <a:p>
            <a:r>
              <a:rPr lang="en-US" dirty="0">
                <a:solidFill>
                  <a:srgbClr val="FF0000"/>
                </a:solidFill>
              </a:rPr>
              <a:t>IRP</a:t>
            </a:r>
            <a:r>
              <a:rPr lang="en-US" dirty="0"/>
              <a:t>: In American terms, (F – S) / S ≈ </a:t>
            </a:r>
            <a:r>
              <a:rPr lang="en-US" dirty="0" err="1"/>
              <a:t>i</a:t>
            </a:r>
            <a:r>
              <a:rPr lang="en-US" baseline="-25000" dirty="0" err="1"/>
              <a:t>D</a:t>
            </a:r>
            <a:r>
              <a:rPr lang="en-US" dirty="0"/>
              <a:t> – </a:t>
            </a:r>
            <a:r>
              <a:rPr lang="en-US" dirty="0" err="1"/>
              <a:t>i</a:t>
            </a:r>
            <a:r>
              <a:rPr lang="en-US" baseline="-25000" dirty="0" err="1"/>
              <a:t>F</a:t>
            </a:r>
            <a:endParaRPr lang="en-US" baseline="-25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031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market hedge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Both forward market hedge and money market hedge are able to completely eliminate FX risk exposure, both on the upside and downside.</a:t>
            </a:r>
          </a:p>
          <a:p>
            <a:r>
              <a:rPr lang="en-US" dirty="0"/>
              <a:t>Sometimes, a firm may want to protect itself from FX risk only if adverse outcomes occur.</a:t>
            </a:r>
          </a:p>
          <a:p>
            <a:r>
              <a:rPr lang="en-US" dirty="0"/>
              <a:t>Strategy: a firm may </a:t>
            </a:r>
            <a:r>
              <a:rPr lang="en-US" dirty="0">
                <a:solidFill>
                  <a:srgbClr val="FF0000"/>
                </a:solidFill>
              </a:rPr>
              <a:t>buy</a:t>
            </a:r>
            <a:r>
              <a:rPr lang="en-US" dirty="0"/>
              <a:t> a foreign currency </a:t>
            </a:r>
            <a:r>
              <a:rPr lang="en-US" dirty="0">
                <a:solidFill>
                  <a:srgbClr val="FF0000"/>
                </a:solidFill>
              </a:rPr>
              <a:t>put</a:t>
            </a:r>
            <a:r>
              <a:rPr lang="en-US" dirty="0"/>
              <a:t> (call)  option, quoted in the American terms, to hedge its foreign currency </a:t>
            </a:r>
            <a:r>
              <a:rPr lang="en-US" dirty="0">
                <a:solidFill>
                  <a:srgbClr val="FF0000"/>
                </a:solidFill>
              </a:rPr>
              <a:t>receivables</a:t>
            </a:r>
            <a:r>
              <a:rPr lang="en-US" dirty="0"/>
              <a:t> (payables).</a:t>
            </a:r>
          </a:p>
          <a:p>
            <a:r>
              <a:rPr lang="en-US" dirty="0"/>
              <a:t>Note that the hedge strategy, regardless of receivables or payables, is to buy and not to sell (underwrite</a:t>
            </a:r>
            <a:r>
              <a:rPr lang="en-US"/>
              <a:t>/short).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59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Hedge against adverse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799"/>
            <a:ext cx="7583487" cy="4676813"/>
          </a:xfrm>
        </p:spPr>
        <p:txBody>
          <a:bodyPr>
            <a:normAutofit fontScale="92500"/>
          </a:bodyPr>
          <a:lstStyle/>
          <a:p>
            <a:r>
              <a:rPr lang="en-US" dirty="0"/>
              <a:t>Boeing acquired a long position in a particular 1-year put option on £10 million that has an exercise price of $1.46/£ and a premium (price) of $0.02/£.</a:t>
            </a:r>
          </a:p>
          <a:p>
            <a:r>
              <a:rPr lang="en-US" dirty="0"/>
              <a:t>The option cost is $0.2 million today.  The option cost is $0.2122 million (= 0.2 × 1.061) in 1 year.</a:t>
            </a:r>
          </a:p>
          <a:p>
            <a:r>
              <a:rPr lang="en-US" dirty="0"/>
              <a:t>This provides a hedge against possible adverse outcomes; i.e., the possibility that the spot rate in 1 year is lower than 1.46.</a:t>
            </a:r>
          </a:p>
          <a:p>
            <a:r>
              <a:rPr lang="en-US" dirty="0"/>
              <a:t>Suppose that the spot rate in 1 year turns out to be $1.3/£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 so the $1.46/£ </a:t>
            </a:r>
            <a:r>
              <a:rPr lang="en-US"/>
              <a:t>exercise price </a:t>
            </a:r>
            <a:r>
              <a:rPr lang="en-US" dirty="0"/>
              <a:t>is a good price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exercise: convert </a:t>
            </a:r>
            <a:r>
              <a:rPr lang="en-US" dirty="0"/>
              <a:t>£10 million</a:t>
            </a:r>
            <a:r>
              <a:rPr lang="en-US" dirty="0">
                <a:sym typeface="Wingdings"/>
              </a:rPr>
              <a:t> into $14.6 million in 1 year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subtracting the option cost in 1 year, $0.2122 million, Boeing has the net dollar proceeds: $14.3878 million (= 14.6 – 0.2122)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0904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Preserving upside potential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1-year put option on £10 million that has an exercise price of $1.46/£ and a premium (price) of $0.02/£.</a:t>
            </a:r>
          </a:p>
          <a:p>
            <a:r>
              <a:rPr lang="en-US" dirty="0"/>
              <a:t>The option cost is $0.2122 million (= 0.2 × 1.061) in 1 year.</a:t>
            </a:r>
          </a:p>
          <a:p>
            <a:r>
              <a:rPr lang="en-US" dirty="0"/>
              <a:t>Suppose that the spot rate in 1 year turns out to be $1.6/£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 does not</a:t>
            </a:r>
            <a:r>
              <a:rPr lang="en-US" dirty="0">
                <a:sym typeface="Wingdings"/>
              </a:rPr>
              <a:t> exercise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convert </a:t>
            </a:r>
            <a:r>
              <a:rPr lang="en-US" dirty="0"/>
              <a:t>£10 million</a:t>
            </a:r>
            <a:r>
              <a:rPr lang="en-US" dirty="0">
                <a:sym typeface="Wingdings"/>
              </a:rPr>
              <a:t> into $16 million at the spot rate in 1 year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subtracting the option cost in 1 year, $0.2122 million, Boeing has the net dollar proceeds: $15.7878 million (= 16 – 0.2122)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14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hedge vs. forward hedge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1695" t="9841" r="-11695" b="-9841"/>
          <a:stretch/>
        </p:blipFill>
        <p:spPr>
          <a:xfrm>
            <a:off x="779463" y="1781299"/>
            <a:ext cx="7583487" cy="5150535"/>
          </a:xfrm>
        </p:spPr>
      </p:pic>
    </p:spTree>
    <p:extLst>
      <p:ext uri="{BB962C8B-B14F-4D97-AF65-F5344CB8AC3E}">
        <p14:creationId xmlns:p14="http://schemas.microsoft.com/office/powerpoint/2010/main" val="1244282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Break-even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break-even spot (expected) in 1 year, S</a:t>
            </a:r>
            <a:r>
              <a:rPr lang="en-US" baseline="-25000" dirty="0"/>
              <a:t>T</a:t>
            </a:r>
            <a:r>
              <a:rPr lang="en-US" baseline="30000" dirty="0"/>
              <a:t>*</a:t>
            </a:r>
            <a:r>
              <a:rPr lang="en-US" dirty="0"/>
              <a:t>, by which Boeing will be indifferent between forward hedging and option hedging is $1.48/£.  </a:t>
            </a:r>
          </a:p>
          <a:p>
            <a:r>
              <a:rPr lang="en-US" dirty="0"/>
              <a:t>The solution is obtained by solving the following equation: ($10 million × S</a:t>
            </a:r>
            <a:r>
              <a:rPr lang="en-US" baseline="-25000" dirty="0"/>
              <a:t>T</a:t>
            </a:r>
            <a:r>
              <a:rPr lang="en-US" dirty="0"/>
              <a:t>) - $0.2122 million = $14.6 million.</a:t>
            </a:r>
          </a:p>
          <a:p>
            <a:r>
              <a:rPr lang="en-US" dirty="0"/>
              <a:t>If expected future spot rate is greater (less) than the break-even rate, the options (forward) hedge may be preferred.</a:t>
            </a:r>
          </a:p>
        </p:txBody>
      </p:sp>
    </p:spTree>
    <p:extLst>
      <p:ext uri="{BB962C8B-B14F-4D97-AF65-F5344CB8AC3E}">
        <p14:creationId xmlns:p14="http://schemas.microsoft.com/office/powerpoint/2010/main" val="482630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86440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Hedging recurrent exposure with swaps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51684"/>
            <a:ext cx="8229600" cy="4479279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sz="2800" dirty="0"/>
              <a:t>Swap contracts can be viewed as a series of forward contracts.</a:t>
            </a:r>
          </a:p>
          <a:p>
            <a:pPr eaLnBrk="1" hangingPunct="1"/>
            <a:r>
              <a:rPr lang="en-US" altLang="en-US" sz="2800" dirty="0"/>
              <a:t>Firms that have recurrent exposure can usually hedge their exchange risk at a lower cost with swaps than with a program of hedging each exposure as it comes along.</a:t>
            </a:r>
          </a:p>
          <a:p>
            <a:pPr eaLnBrk="1" hangingPunct="1"/>
            <a:r>
              <a:rPr lang="en-US" altLang="en-US" sz="2800" dirty="0"/>
              <a:t>Suppose that Boeing is scheduled to deliver a jet to British Airways at the beginning of the year for the next 5 years.</a:t>
            </a:r>
          </a:p>
          <a:p>
            <a:pPr eaLnBrk="1" hangingPunct="1"/>
            <a:r>
              <a:rPr lang="en-US" altLang="en-US" sz="2800" dirty="0"/>
              <a:t>Boeing can enter a swap by which Boeing delivers £10 million to the swap bank each year for 5 years and take delivery of a predetermined dollar amount each year.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altLang="en-US" sz="1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32660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hedging via invoice currency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400" dirty="0"/>
              <a:t>The firm can </a:t>
            </a:r>
            <a:r>
              <a:rPr lang="en-US" altLang="en-US" sz="2400" i="1" dirty="0"/>
              <a:t>shift, share, </a:t>
            </a:r>
            <a:r>
              <a:rPr lang="en-US" altLang="en-US" sz="2400" dirty="0"/>
              <a:t>or</a:t>
            </a:r>
            <a:r>
              <a:rPr lang="en-US" altLang="en-US" sz="2400" i="1" dirty="0"/>
              <a:t> diversify</a:t>
            </a:r>
            <a:r>
              <a:rPr lang="en-US" altLang="en-US" sz="2400" dirty="0"/>
              <a:t>:</a:t>
            </a:r>
          </a:p>
          <a:p>
            <a:pPr lvl="2"/>
            <a:r>
              <a:rPr lang="en-US" altLang="en-US" sz="2400" dirty="0"/>
              <a:t>Shift exchange rate risk by invoicing foreign sales in home currency</a:t>
            </a:r>
          </a:p>
          <a:p>
            <a:pPr lvl="2"/>
            <a:r>
              <a:rPr lang="en-US" altLang="en-US" sz="2400" dirty="0"/>
              <a:t>Share exchange rate risk by pro-rating the currency of the invoice between foreign and home currencies</a:t>
            </a:r>
          </a:p>
          <a:p>
            <a:pPr lvl="2"/>
            <a:r>
              <a:rPr lang="en-US" altLang="en-US" sz="2400" dirty="0"/>
              <a:t>Diversify exchange rate risk by using a market basket index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62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Hedging via lead and lag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800" dirty="0"/>
              <a:t>Lead: pay or collect early;  lag: pay or collect late.</a:t>
            </a:r>
          </a:p>
          <a:p>
            <a:pPr lvl="1"/>
            <a:r>
              <a:rPr lang="en-US" altLang="en-US" sz="2800" dirty="0"/>
              <a:t>If a currency is appreciating, pay those bills denominated in that currency early; let customers in that country pay late as long as they are paying in that currency.</a:t>
            </a:r>
          </a:p>
          <a:p>
            <a:pPr lvl="1"/>
            <a:r>
              <a:rPr lang="en-US" altLang="en-US" sz="2800" dirty="0"/>
              <a:t>If a currency is depreciating, give incentives to customers who owe you in that currency to pay early; pay your obligations denominated in that currency as late as your contracts will allow.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4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Exposures</a:t>
            </a:r>
          </a:p>
          <a:p>
            <a:r>
              <a:rPr lang="en-US" sz="2800" dirty="0">
                <a:solidFill>
                  <a:srgbClr val="FFFFFF"/>
                </a:solidFill>
              </a:rPr>
              <a:t>Forwards (and futures) hedge</a:t>
            </a:r>
          </a:p>
          <a:p>
            <a:r>
              <a:rPr lang="en-US" sz="2800" dirty="0">
                <a:solidFill>
                  <a:srgbClr val="FFFFFF"/>
                </a:solidFill>
              </a:rPr>
              <a:t>Money market hedge</a:t>
            </a:r>
          </a:p>
          <a:p>
            <a:r>
              <a:rPr lang="en-US" sz="2800" dirty="0">
                <a:solidFill>
                  <a:srgbClr val="FFFFFF"/>
                </a:solidFill>
              </a:rPr>
              <a:t>Options hedge</a:t>
            </a:r>
          </a:p>
          <a:p>
            <a:r>
              <a:rPr lang="en-US" sz="2800" dirty="0">
                <a:solidFill>
                  <a:srgbClr val="FFFFFF"/>
                </a:solidFill>
              </a:rPr>
              <a:t>Swaps hedge</a:t>
            </a:r>
          </a:p>
          <a:p>
            <a:r>
              <a:rPr lang="en-US" sz="2800" dirty="0">
                <a:solidFill>
                  <a:srgbClr val="FFFFFF"/>
                </a:solidFill>
              </a:rPr>
              <a:t>Operational hedge techniques</a:t>
            </a:r>
          </a:p>
        </p:txBody>
      </p:sp>
    </p:spTree>
    <p:extLst>
      <p:ext uri="{BB962C8B-B14F-4D97-AF65-F5344CB8AC3E}">
        <p14:creationId xmlns:p14="http://schemas.microsoft.com/office/powerpoint/2010/main" val="2483108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Exposure netting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a firm has both receivables and payables in a given foreign currency, it should consider hedging only its net exposure.</a:t>
            </a:r>
          </a:p>
          <a:p>
            <a:r>
              <a:rPr lang="en-US" sz="2400" dirty="0"/>
              <a:t>Suppose that Boeing has receivables of £10 million from British Airways, and it has payables of £5 million to Rolls-Royce.  Both due around the same time.  Then the net exposure is £5 million receivables.</a:t>
            </a:r>
          </a:p>
        </p:txBody>
      </p:sp>
    </p:spTree>
    <p:extLst>
      <p:ext uri="{BB962C8B-B14F-4D97-AF65-F5344CB8AC3E}">
        <p14:creationId xmlns:p14="http://schemas.microsoft.com/office/powerpoint/2010/main" val="498861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Should the firm hedge?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779463" y="1828800"/>
            <a:ext cx="7583487" cy="45720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sz="2600" dirty="0"/>
              <a:t>Not everyone agrees that a firm should hedge.</a:t>
            </a:r>
          </a:p>
          <a:p>
            <a:pPr lvl="1" eaLnBrk="1" hangingPunct="1"/>
            <a:r>
              <a:rPr lang="en-US" altLang="en-US" sz="2600" dirty="0"/>
              <a:t>Hedging by the firm may not add to shareholder wealth if the shareholders can manage exposure themselves.</a:t>
            </a:r>
          </a:p>
          <a:p>
            <a:pPr lvl="1" eaLnBrk="1" hangingPunct="1"/>
            <a:r>
              <a:rPr lang="en-US" altLang="en-US" sz="2600" dirty="0"/>
              <a:t>Hedging may not reduce the non-diversifiable risk of the firm. Therefore, shareholders who hold a diversified portfolio are not benefitted when management hedges.</a:t>
            </a:r>
          </a:p>
          <a:p>
            <a:pPr>
              <a:lnSpc>
                <a:spcPct val="120000"/>
              </a:lnSpc>
            </a:pPr>
            <a:r>
              <a:rPr lang="en-US" altLang="en-US" sz="2600" dirty="0"/>
              <a:t>In the presence of market imperfections, the firm may hedge; e.g., (1) information asymmetry: The managers may have better information than the shareholders, (2) differential transactions costs: the firm may be able to hedge at better prices than the shareholders.</a:t>
            </a:r>
          </a:p>
          <a:p>
            <a:pPr lvl="1" eaLnBrk="1" hangingPunct="1"/>
            <a:endParaRPr lang="en-US" altLang="en-US" sz="2600" dirty="0"/>
          </a:p>
          <a:p>
            <a:pPr lvl="1" eaLnBrk="1" hangingPunct="1"/>
            <a:endParaRPr lang="en-US" altLang="en-US" sz="2400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altLang="en-US" sz="1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43817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End-of-chapter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Questions: 1-7.</a:t>
            </a:r>
          </a:p>
          <a:p>
            <a:r>
              <a:rPr lang="en-US" sz="2400" dirty="0"/>
              <a:t>Problems: 1-3, 6, 7 </a:t>
            </a:r>
            <a:r>
              <a:rPr lang="en-US" sz="2400"/>
              <a:t>(only a and b).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960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10914"/>
            <a:ext cx="7583487" cy="4848230"/>
          </a:xfrm>
        </p:spPr>
        <p:txBody>
          <a:bodyPr>
            <a:normAutofit fontScale="92500"/>
          </a:bodyPr>
          <a:lstStyle/>
          <a:p>
            <a:r>
              <a:rPr lang="en-US" dirty="0"/>
              <a:t>Exposure: exposed (non-zero sensitivity) to risk.</a:t>
            </a:r>
          </a:p>
          <a:p>
            <a:r>
              <a:rPr lang="en-US" dirty="0"/>
              <a:t>Three types of FX exposure:</a:t>
            </a:r>
          </a:p>
          <a:p>
            <a:r>
              <a:rPr lang="en-US" dirty="0"/>
              <a:t>(1) Transaction exposure: the sensitivity of realized domestic currency values of the firm’s contractual cash flows denominated in foreign currencies to unexpected exchange rate changes.</a:t>
            </a:r>
          </a:p>
          <a:p>
            <a:r>
              <a:rPr lang="en-US" dirty="0"/>
              <a:t>(2) Economic exposure: the extent to which the value of the firm would be affected by unexpected exchange rate changes.</a:t>
            </a:r>
          </a:p>
          <a:p>
            <a:r>
              <a:rPr lang="en-US" dirty="0"/>
              <a:t>(3) Translation exposure (accounting exposure): the extend to which the firm’s consolidated financial statements would be affected by changes in exchange rates.</a:t>
            </a:r>
          </a:p>
        </p:txBody>
      </p:sp>
    </p:spTree>
    <p:extLst>
      <p:ext uri="{BB962C8B-B14F-4D97-AF65-F5344CB8AC3E}">
        <p14:creationId xmlns:p14="http://schemas.microsoft.com/office/powerpoint/2010/main" val="117178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exposure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a firm has foreign-currency-denominated receivables or payables, it is subject to transaction exposure.</a:t>
            </a:r>
          </a:p>
          <a:p>
            <a:r>
              <a:rPr lang="en-US" dirty="0"/>
              <a:t>The sizes of these receivables or payables defines the magnitude of transaction exposure.</a:t>
            </a:r>
          </a:p>
          <a:p>
            <a:r>
              <a:rPr lang="en-US" dirty="0"/>
              <a:t>Thus, when a firm has no foreign-currency-denominated receivables or payables, it has no transaction exposure.</a:t>
            </a:r>
          </a:p>
        </p:txBody>
      </p:sp>
    </p:spTree>
    <p:extLst>
      <p:ext uri="{BB962C8B-B14F-4D97-AF65-F5344CB8AC3E}">
        <p14:creationId xmlns:p14="http://schemas.microsoft.com/office/powerpoint/2010/main" val="58377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Hedging via financial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financial contracts can be used to hedge transaction exposure:</a:t>
            </a:r>
          </a:p>
          <a:p>
            <a:r>
              <a:rPr lang="en-US" dirty="0"/>
              <a:t>(1) Forwards (and futures).</a:t>
            </a:r>
          </a:p>
          <a:p>
            <a:r>
              <a:rPr lang="en-US" dirty="0"/>
              <a:t>(2) Money market securities.</a:t>
            </a:r>
          </a:p>
          <a:p>
            <a:r>
              <a:rPr lang="en-US" dirty="0"/>
              <a:t>(3) Options.</a:t>
            </a:r>
          </a:p>
          <a:p>
            <a:r>
              <a:rPr lang="en-US" dirty="0"/>
              <a:t>(4) Swaps.</a:t>
            </a:r>
          </a:p>
        </p:txBody>
      </p:sp>
    </p:spTree>
    <p:extLst>
      <p:ext uri="{BB962C8B-B14F-4D97-AF65-F5344CB8AC3E}">
        <p14:creationId xmlns:p14="http://schemas.microsoft.com/office/powerpoint/2010/main" val="206010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8110913" cy="1044388"/>
          </a:xfrm>
        </p:spPr>
        <p:txBody>
          <a:bodyPr/>
          <a:lstStyle/>
          <a:p>
            <a:r>
              <a:rPr lang="en-US" dirty="0"/>
              <a:t>Hedging via operational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operational techniques can also be used to hedge transaction exposure:</a:t>
            </a:r>
          </a:p>
          <a:p>
            <a:r>
              <a:rPr lang="en-US" dirty="0"/>
              <a:t>(1) Choice of the invoice currency.</a:t>
            </a:r>
          </a:p>
          <a:p>
            <a:r>
              <a:rPr lang="en-US" dirty="0"/>
              <a:t>(2) Lead/lag strategy.</a:t>
            </a:r>
          </a:p>
          <a:p>
            <a:r>
              <a:rPr lang="en-US" dirty="0"/>
              <a:t>(3) Exposure netting.</a:t>
            </a:r>
          </a:p>
        </p:txBody>
      </p:sp>
    </p:spTree>
    <p:extLst>
      <p:ext uri="{BB962C8B-B14F-4D97-AF65-F5344CB8AC3E}">
        <p14:creationId xmlns:p14="http://schemas.microsoft.com/office/powerpoint/2010/main" val="3861215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Boeing exported a Boeing jet to British Airways and billed £10 million payable in 1 year.</a:t>
            </a:r>
          </a:p>
          <a:p>
            <a:r>
              <a:rPr lang="en-US" dirty="0"/>
              <a:t>Non-$ receivable for Boeing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>
                <a:sym typeface="Wingdings"/>
              </a:rPr>
              <a:t> transaction exposure.</a:t>
            </a:r>
          </a:p>
          <a:p>
            <a:r>
              <a:rPr lang="en-US" dirty="0">
                <a:sym typeface="Wingdings"/>
              </a:rPr>
              <a:t>This is so because the $ value of </a:t>
            </a:r>
            <a:r>
              <a:rPr lang="en-US" dirty="0"/>
              <a:t>£10 million receivable in 1 year is subject to the $/£ FX risk in this coming year.</a:t>
            </a:r>
          </a:p>
        </p:txBody>
      </p:sp>
    </p:spTree>
    <p:extLst>
      <p:ext uri="{BB962C8B-B14F-4D97-AF65-F5344CB8AC3E}">
        <p14:creationId xmlns:p14="http://schemas.microsoft.com/office/powerpoint/2010/main" val="3011122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market hedge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7" cy="47697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Strategy: the firm may sell (buy) its foreign currency receivables (payables) forward.</a:t>
            </a:r>
          </a:p>
          <a:p>
            <a:r>
              <a:rPr lang="en-US" dirty="0"/>
              <a:t>That is, Boeing sells forward its £10 million receivables for delivery in 1 year at current forward rate, say $1.46/£.</a:t>
            </a:r>
          </a:p>
          <a:p>
            <a:r>
              <a:rPr lang="en-US" dirty="0"/>
              <a:t>In 1 year, Boeing will deliver the received £10 million to the forward bank in exchange for $14.6 million (10 × 1.46).</a:t>
            </a:r>
          </a:p>
          <a:p>
            <a:r>
              <a:rPr lang="en-US" dirty="0"/>
              <a:t>Now the </a:t>
            </a:r>
            <a:r>
              <a:rPr lang="en-US" dirty="0">
                <a:solidFill>
                  <a:srgbClr val="FF0000"/>
                </a:solidFill>
              </a:rPr>
              <a:t>$14.6 million </a:t>
            </a:r>
            <a:r>
              <a:rPr lang="en-US" dirty="0"/>
              <a:t>cash inflow in 1 year involves no FX risk.</a:t>
            </a:r>
          </a:p>
          <a:p>
            <a:r>
              <a:rPr lang="en-US" dirty="0"/>
              <a:t>Suppose that the spot rate in 1 year turns out to be $1.4/£.  Boeing thus would receive $14 million had it not entered into the forward contract.</a:t>
            </a:r>
          </a:p>
          <a:p>
            <a:r>
              <a:rPr lang="en-US" dirty="0"/>
              <a:t>The </a:t>
            </a:r>
            <a:r>
              <a:rPr lang="en-US" i="1" dirty="0"/>
              <a:t>ex post </a:t>
            </a:r>
            <a:r>
              <a:rPr lang="en-US" dirty="0"/>
              <a:t>gain for forward hedging is $0.6 million.</a:t>
            </a:r>
          </a:p>
        </p:txBody>
      </p:sp>
    </p:spTree>
    <p:extLst>
      <p:ext uri="{BB962C8B-B14F-4D97-AF65-F5344CB8AC3E}">
        <p14:creationId xmlns:p14="http://schemas.microsoft.com/office/powerpoint/2010/main" val="945590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 market hedge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Boeing can also choose to sell/short £ futures to hedge the FX risk.</a:t>
            </a:r>
          </a:p>
          <a:p>
            <a:r>
              <a:rPr lang="en-US" sz="2400" dirty="0"/>
              <a:t>But the hedge is likely to be “approximate” because futures are standardized and cannot tailor to Boeing’s hedging need, say matching the exact size of the exposure, maturity date, etc. </a:t>
            </a:r>
          </a:p>
          <a:p>
            <a:r>
              <a:rPr lang="en-US" sz="2400" dirty="0"/>
              <a:t>For this case, Boeing needs 160 CME contracts (standardized size £62,500) for £10 million exposure.</a:t>
            </a:r>
          </a:p>
          <a:p>
            <a:r>
              <a:rPr lang="en-US" sz="2400" dirty="0"/>
              <a:t>Futures market FX hedging is less popular than forward market FX hedging.</a:t>
            </a:r>
          </a:p>
        </p:txBody>
      </p:sp>
    </p:spTree>
    <p:extLst>
      <p:ext uri="{BB962C8B-B14F-4D97-AF65-F5344CB8AC3E}">
        <p14:creationId xmlns:p14="http://schemas.microsoft.com/office/powerpoint/2010/main" val="3941168723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506</TotalTime>
  <Words>1653</Words>
  <Application>Microsoft Macintosh PowerPoint</Application>
  <PresentationFormat>On-screen Show (4:3)</PresentationFormat>
  <Paragraphs>102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Trebuchet MS</vt:lpstr>
      <vt:lpstr>Wingdings</vt:lpstr>
      <vt:lpstr>Wingdings 2</vt:lpstr>
      <vt:lpstr>Revolution</vt:lpstr>
      <vt:lpstr>Transaction Exposure </vt:lpstr>
      <vt:lpstr>Sections</vt:lpstr>
      <vt:lpstr>Exposure</vt:lpstr>
      <vt:lpstr>Transaction exposure</vt:lpstr>
      <vt:lpstr>Hedging via financial contracts</vt:lpstr>
      <vt:lpstr>Hedging via operational techniques</vt:lpstr>
      <vt:lpstr>Scenario</vt:lpstr>
      <vt:lpstr>Forward market hedge</vt:lpstr>
      <vt:lpstr>Futures market hedge</vt:lpstr>
      <vt:lpstr>Money market hedging</vt:lpstr>
      <vt:lpstr>Forward vs. money market</vt:lpstr>
      <vt:lpstr>Options market hedge</vt:lpstr>
      <vt:lpstr>Hedge against adverse outcomes</vt:lpstr>
      <vt:lpstr>Preserving upside potential</vt:lpstr>
      <vt:lpstr>Options hedge vs. forward hedge</vt:lpstr>
      <vt:lpstr>Break-even</vt:lpstr>
      <vt:lpstr>Hedging recurrent exposure with swaps</vt:lpstr>
      <vt:lpstr>Operational hedging via invoice currency</vt:lpstr>
      <vt:lpstr>Hedging via lead and lag</vt:lpstr>
      <vt:lpstr>Exposure netting</vt:lpstr>
      <vt:lpstr>Should the firm hedge?</vt:lpstr>
      <vt:lpstr>End-of-chapter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Monetary System and Exchange-Rate Systems </dc:title>
  <dc:creator>Kevin Chiang</dc:creator>
  <cp:lastModifiedBy>Microsoft Office User</cp:lastModifiedBy>
  <cp:revision>151</cp:revision>
  <dcterms:created xsi:type="dcterms:W3CDTF">2016-02-29T18:39:39Z</dcterms:created>
  <dcterms:modified xsi:type="dcterms:W3CDTF">2019-04-04T13:28:01Z</dcterms:modified>
</cp:coreProperties>
</file>